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80" r:id="rId3"/>
    <p:sldId id="296" r:id="rId4"/>
    <p:sldId id="281" r:id="rId5"/>
    <p:sldId id="298" r:id="rId6"/>
    <p:sldId id="317" r:id="rId7"/>
    <p:sldId id="300" r:id="rId8"/>
    <p:sldId id="297" r:id="rId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S PGothic" panose="020B0600070205080204" pitchFamily="34" charset="-128"/>
      <p:regular r:id="rId15"/>
    </p:embeddedFont>
    <p:embeddedFont>
      <p:font typeface="MS PGothic" panose="020B0600070205080204" pitchFamily="34" charset="-128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ADF3005-EEF9-463C-9D53-EFD735E12309}">
          <p14:sldIdLst>
            <p14:sldId id="256"/>
            <p14:sldId id="280"/>
            <p14:sldId id="296"/>
            <p14:sldId id="281"/>
            <p14:sldId id="298"/>
            <p14:sldId id="317"/>
            <p14:sldId id="30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065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7365" autoAdjust="0"/>
  </p:normalViewPr>
  <p:slideViewPr>
    <p:cSldViewPr snapToGrid="0">
      <p:cViewPr varScale="1">
        <p:scale>
          <a:sx n="111" d="100"/>
          <a:sy n="111" d="100"/>
        </p:scale>
        <p:origin x="5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hane.araia\Documents\Telework%20Projects\K_Readiness%20Project\SY22%20Analysis%20Requests\Analysis\KRA_SY22%20Report\ResultsSy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hane.araia\Documents\Telework%20Projects\K_Readiness%20Project\SY22%20Analysis%20Requests\Analysis\KRA_SY22%20Report\ResultsSy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Impact of PGCPS pre-K Program </a:t>
            </a:r>
            <a:r>
              <a:rPr lang="en-US" dirty="0" smtClean="0"/>
              <a:t>participation 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9146604828621196E-2"/>
          <c:y val="0.12086936567900111"/>
          <c:w val="0.95050534287115085"/>
          <c:h val="0.68872909803188553"/>
        </c:manualLayout>
      </c:layout>
      <c:lineChart>
        <c:grouping val="standard"/>
        <c:varyColors val="0"/>
        <c:ser>
          <c:idx val="0"/>
          <c:order val="0"/>
          <c:tx>
            <c:strRef>
              <c:f>'Prek Impact'!$B$1</c:f>
              <c:strCache>
                <c:ptCount val="1"/>
                <c:pt idx="0">
                  <c:v>(a) Estimated Readiness Rate if ALL 1st Time Kindergarteners Attended PGCPS Pre-K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'Prek Impact'!$A$2:$A$8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'Prek Impact'!$B$2:$B$8</c:f>
              <c:numCache>
                <c:formatCode>0.0%</c:formatCode>
                <c:ptCount val="7"/>
                <c:pt idx="0">
                  <c:v>0.39</c:v>
                </c:pt>
                <c:pt idx="1">
                  <c:v>0.44</c:v>
                </c:pt>
                <c:pt idx="2">
                  <c:v>0.41099999999999998</c:v>
                </c:pt>
                <c:pt idx="3">
                  <c:v>0.39600000000000002</c:v>
                </c:pt>
                <c:pt idx="4">
                  <c:v>0.47699999999999998</c:v>
                </c:pt>
                <c:pt idx="5">
                  <c:v>0.43</c:v>
                </c:pt>
                <c:pt idx="6">
                  <c:v>0.40979999999999994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0E-4D57-856B-F271CDF019DD}"/>
            </c:ext>
          </c:extLst>
        </c:ser>
        <c:ser>
          <c:idx val="1"/>
          <c:order val="1"/>
          <c:tx>
            <c:strRef>
              <c:f>'Prek Impact'!$C$1</c:f>
              <c:strCache>
                <c:ptCount val="1"/>
                <c:pt idx="0">
                  <c:v>(b) Observed School Readiness Rate at the prevailing PGCPS Pre-K Attendance Rate</c:v>
                </c:pt>
              </c:strCache>
            </c:strRef>
          </c:tx>
          <c:spPr>
            <a:ln w="38100">
              <a:solidFill>
                <a:srgbClr val="00B050"/>
              </a:solidFill>
              <a:prstDash val="lgDash"/>
            </a:ln>
          </c:spPr>
          <c:marker>
            <c:spPr>
              <a:solidFill>
                <a:srgbClr val="92D050"/>
              </a:solidFill>
              <a:ln w="38100">
                <a:solidFill>
                  <a:srgbClr val="00B050"/>
                </a:solidFill>
                <a:prstDash val="lgDash"/>
              </a:ln>
            </c:spPr>
          </c:marker>
          <c:dLbls>
            <c:dLbl>
              <c:idx val="6"/>
              <c:layout>
                <c:manualLayout>
                  <c:x val="-1.7166566921310876E-2"/>
                  <c:y val="-3.7295527453007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0E-4D57-856B-F271CDF01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'Prek Impact'!$A$2:$A$8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'Prek Impact'!$C$2:$C$8</c:f>
              <c:numCache>
                <c:formatCode>0.0%</c:formatCode>
                <c:ptCount val="7"/>
                <c:pt idx="0">
                  <c:v>0.34399999999999997</c:v>
                </c:pt>
                <c:pt idx="1">
                  <c:v>0.373</c:v>
                </c:pt>
                <c:pt idx="2">
                  <c:v>0.34300000000000003</c:v>
                </c:pt>
                <c:pt idx="3">
                  <c:v>0.34</c:v>
                </c:pt>
                <c:pt idx="4">
                  <c:v>0.38500000000000001</c:v>
                </c:pt>
                <c:pt idx="5">
                  <c:v>0.35</c:v>
                </c:pt>
                <c:pt idx="6">
                  <c:v>0.28399999999999997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0E-4D57-856B-F271CDF019DD}"/>
            </c:ext>
          </c:extLst>
        </c:ser>
        <c:ser>
          <c:idx val="2"/>
          <c:order val="2"/>
          <c:tx>
            <c:strRef>
              <c:f>'Prek Impact'!$D$1</c:f>
              <c:strCache>
                <c:ptCount val="1"/>
                <c:pt idx="0">
                  <c:v>(c) Estimated Readiness Rate if NO 1st Time Kindergartener Attended PGCPS Pre-K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6"/>
              <c:layout>
                <c:manualLayout>
                  <c:x val="-1.9650421864182029E-2"/>
                  <c:y val="3.2449542292061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0E-4D57-856B-F271CDF01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'Prek Impact'!$A$2:$A$8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'Prek Impact'!$D$2:$D$8</c:f>
              <c:numCache>
                <c:formatCode>0.0%</c:formatCode>
                <c:ptCount val="7"/>
                <c:pt idx="0">
                  <c:v>0.29199999999999998</c:v>
                </c:pt>
                <c:pt idx="1">
                  <c:v>0.318</c:v>
                </c:pt>
                <c:pt idx="2">
                  <c:v>0.247</c:v>
                </c:pt>
                <c:pt idx="3">
                  <c:v>0.27600000000000002</c:v>
                </c:pt>
                <c:pt idx="4">
                  <c:v>0.28899999999999998</c:v>
                </c:pt>
                <c:pt idx="5">
                  <c:v>0.27700000000000002</c:v>
                </c:pt>
                <c:pt idx="6">
                  <c:v>0.26945000000000002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0E-4D57-856B-F271CDF019DD}"/>
            </c:ext>
          </c:extLst>
        </c:ser>
        <c:ser>
          <c:idx val="3"/>
          <c:order val="3"/>
          <c:tx>
            <c:strRef>
              <c:f>'Prek Impact'!$G$1</c:f>
              <c:strCache>
                <c:ptCount val="1"/>
                <c:pt idx="0">
                  <c:v>MD State Average Readiness Rate</c:v>
                </c:pt>
              </c:strCache>
            </c:strRef>
          </c:tx>
          <c:cat>
            <c:strRef>
              <c:f>'Prek Impact'!$A$2:$A$8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'Prek Impact'!$G$2:$G$8</c:f>
              <c:numCache>
                <c:formatCode>0%</c:formatCode>
                <c:ptCount val="7"/>
                <c:pt idx="0">
                  <c:v>0.47</c:v>
                </c:pt>
                <c:pt idx="1">
                  <c:v>0.45</c:v>
                </c:pt>
                <c:pt idx="2">
                  <c:v>0.43</c:v>
                </c:pt>
                <c:pt idx="3">
                  <c:v>0.45</c:v>
                </c:pt>
                <c:pt idx="4">
                  <c:v>0.47</c:v>
                </c:pt>
                <c:pt idx="5">
                  <c:v>0.47</c:v>
                </c:pt>
                <c:pt idx="6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F0E-4D57-856B-F271CDF01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86784"/>
        <c:axId val="148088320"/>
      </c:lineChart>
      <c:catAx>
        <c:axId val="148086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088320"/>
        <c:crosses val="autoZero"/>
        <c:auto val="1"/>
        <c:lblAlgn val="ctr"/>
        <c:lblOffset val="100"/>
        <c:noMultiLvlLbl val="0"/>
      </c:catAx>
      <c:valAx>
        <c:axId val="14808832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48086784"/>
        <c:crosses val="autoZero"/>
        <c:crossBetween val="between"/>
      </c:valAx>
      <c:spPr>
        <a:noFill/>
        <a:ln w="38100"/>
      </c:spPr>
    </c:plotArea>
    <c:legend>
      <c:legendPos val="b"/>
      <c:layout>
        <c:manualLayout>
          <c:xMode val="edge"/>
          <c:yMode val="edge"/>
          <c:x val="3.0744806211953041E-2"/>
          <c:y val="0.86557030789561351"/>
          <c:w val="0.96925519378804692"/>
          <c:h val="0.12207331876101832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Pre-K Impact Under Universal enrollment and Full vs Half-Day</a:t>
            </a:r>
            <a:r>
              <a:rPr lang="en-US" sz="1400" baseline="0" dirty="0"/>
              <a:t> class </a:t>
            </a:r>
            <a:r>
              <a:rPr lang="en-US" sz="1400" dirty="0"/>
              <a:t>Scenarios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874098655373816E-2"/>
          <c:y val="0.13697016102305065"/>
          <c:w val="0.94193040909638948"/>
          <c:h val="0.56522290664320085"/>
        </c:manualLayout>
      </c:layout>
      <c:lineChart>
        <c:grouping val="standard"/>
        <c:varyColors val="0"/>
        <c:ser>
          <c:idx val="0"/>
          <c:order val="0"/>
          <c:tx>
            <c:strRef>
              <c:f>'Impact by enrolment'!$B$1</c:f>
              <c:strCache>
                <c:ptCount val="1"/>
                <c:pt idx="0">
                  <c:v>Observed School Readiness Rate at the prevailing PGCPS Pre-K Attendance Rate</c:v>
                </c:pt>
              </c:strCache>
            </c:strRef>
          </c:tx>
          <c:spPr>
            <a:ln w="38100">
              <a:prstDash val="lgDashDotDot"/>
            </a:ln>
          </c:spPr>
          <c:marker>
            <c:spPr>
              <a:ln w="38100">
                <a:prstDash val="lgDashDotDot"/>
              </a:ln>
            </c:spPr>
          </c:marker>
          <c:cat>
            <c:strRef>
              <c:f>'Impact by enrolment'!$A$2:$A$8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'Impact by enrolment'!$B$2:$B$8</c:f>
              <c:numCache>
                <c:formatCode>0.0%</c:formatCode>
                <c:ptCount val="7"/>
                <c:pt idx="0">
                  <c:v>0.34399999999999997</c:v>
                </c:pt>
                <c:pt idx="1">
                  <c:v>0.373</c:v>
                </c:pt>
                <c:pt idx="2">
                  <c:v>0.34300000000000003</c:v>
                </c:pt>
                <c:pt idx="3">
                  <c:v>0.34</c:v>
                </c:pt>
                <c:pt idx="4">
                  <c:v>0.38500000000000001</c:v>
                </c:pt>
                <c:pt idx="5">
                  <c:v>0.35</c:v>
                </c:pt>
                <c:pt idx="6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A6-4236-9BDE-0E8D02E93043}"/>
            </c:ext>
          </c:extLst>
        </c:ser>
        <c:ser>
          <c:idx val="1"/>
          <c:order val="1"/>
          <c:tx>
            <c:strRef>
              <c:f>'Impact by enrolment'!$C$1</c:f>
              <c:strCache>
                <c:ptCount val="1"/>
                <c:pt idx="0">
                  <c:v>Estimated Readiness Rate if NO 1st Time Kindergartener Attended PGCPS Pre-K</c:v>
                </c:pt>
              </c:strCache>
            </c:strRef>
          </c:tx>
          <c:cat>
            <c:strRef>
              <c:f>'Impact by enrolment'!$A$2:$A$8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'Impact by enrolment'!$C$2:$C$8</c:f>
              <c:numCache>
                <c:formatCode>0.0%</c:formatCode>
                <c:ptCount val="7"/>
                <c:pt idx="0">
                  <c:v>0.27300000000000002</c:v>
                </c:pt>
                <c:pt idx="1">
                  <c:v>0.32</c:v>
                </c:pt>
                <c:pt idx="2">
                  <c:v>0.24</c:v>
                </c:pt>
                <c:pt idx="3">
                  <c:v>0.27600000000000002</c:v>
                </c:pt>
                <c:pt idx="4">
                  <c:v>0.29099999999999998</c:v>
                </c:pt>
                <c:pt idx="5">
                  <c:v>0.27700000000000002</c:v>
                </c:pt>
                <c:pt idx="6">
                  <c:v>0.26700000000000002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A6-4236-9BDE-0E8D02E93043}"/>
            </c:ext>
          </c:extLst>
        </c:ser>
        <c:ser>
          <c:idx val="2"/>
          <c:order val="2"/>
          <c:tx>
            <c:strRef>
              <c:f>'Impact by enrolment'!$D$1</c:f>
              <c:strCache>
                <c:ptCount val="1"/>
                <c:pt idx="0">
                  <c:v>Estimated Readiness Rate if PGCPS had unviersal Pre-K  Students with 100% Full-Day Classes </c:v>
                </c:pt>
              </c:strCache>
            </c:strRef>
          </c:tx>
          <c:dLbls>
            <c:dLbl>
              <c:idx val="0"/>
              <c:layout>
                <c:manualLayout>
                  <c:x val="-4.1316874044111072E-2"/>
                  <c:y val="6.065506325497411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A6-4236-9BDE-0E8D02E93043}"/>
                </c:ext>
              </c:extLst>
            </c:dLbl>
            <c:dLbl>
              <c:idx val="2"/>
              <c:layout>
                <c:manualLayout>
                  <c:x val="-2.4691770137211702E-2"/>
                  <c:y val="-2.5381034555005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A6-4236-9BDE-0E8D02E93043}"/>
                </c:ext>
              </c:extLst>
            </c:dLbl>
            <c:dLbl>
              <c:idx val="4"/>
              <c:layout>
                <c:manualLayout>
                  <c:x val="-2.8848046113936505E-2"/>
                  <c:y val="-2.5381034555005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A6-4236-9BDE-0E8D02E93043}"/>
                </c:ext>
              </c:extLst>
            </c:dLbl>
            <c:dLbl>
              <c:idx val="5"/>
              <c:layout>
                <c:manualLayout>
                  <c:x val="-1.4993792858186991E-2"/>
                  <c:y val="-2.2962069871890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A6-4236-9BDE-0E8D02E93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by enrolment'!$A$2:$A$8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'Impact by enrolment'!$D$2:$D$8</c:f>
              <c:numCache>
                <c:formatCode>0.0%</c:formatCode>
                <c:ptCount val="7"/>
                <c:pt idx="0">
                  <c:v>0.44</c:v>
                </c:pt>
                <c:pt idx="1">
                  <c:v>0.501</c:v>
                </c:pt>
                <c:pt idx="2">
                  <c:v>0.45200000000000001</c:v>
                </c:pt>
                <c:pt idx="3">
                  <c:v>0.44</c:v>
                </c:pt>
                <c:pt idx="4">
                  <c:v>0.53700000000000003</c:v>
                </c:pt>
                <c:pt idx="5">
                  <c:v>0.47499999999999998</c:v>
                </c:pt>
                <c:pt idx="6">
                  <c:v>0.42700000000000005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DA6-4236-9BDE-0E8D02E93043}"/>
            </c:ext>
          </c:extLst>
        </c:ser>
        <c:ser>
          <c:idx val="3"/>
          <c:order val="3"/>
          <c:tx>
            <c:strRef>
              <c:f>'Impact by enrolment'!$E$1</c:f>
              <c:strCache>
                <c:ptCount val="1"/>
                <c:pt idx="0">
                  <c:v>Estimated Readiness Rate if PGCPS had unviersal Pre-K  with 100% Half Day Classes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by enrolment'!$A$2:$A$8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'Impact by enrolment'!$E$2:$E$8</c:f>
              <c:numCache>
                <c:formatCode>0.0%</c:formatCode>
                <c:ptCount val="7"/>
                <c:pt idx="0">
                  <c:v>0.34399999999999997</c:v>
                </c:pt>
                <c:pt idx="1">
                  <c:v>0.39200000000000002</c:v>
                </c:pt>
                <c:pt idx="2">
                  <c:v>0.374</c:v>
                </c:pt>
                <c:pt idx="3">
                  <c:v>0.313</c:v>
                </c:pt>
                <c:pt idx="4">
                  <c:v>0.29299999999999998</c:v>
                </c:pt>
                <c:pt idx="5">
                  <c:v>0.313</c:v>
                </c:pt>
                <c:pt idx="6">
                  <c:v>0.26877000000000001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A6-4236-9BDE-0E8D02E93043}"/>
            </c:ext>
          </c:extLst>
        </c:ser>
        <c:ser>
          <c:idx val="4"/>
          <c:order val="4"/>
          <c:tx>
            <c:strRef>
              <c:f>'Impact by enrolment'!$F$1</c:f>
              <c:strCache>
                <c:ptCount val="1"/>
                <c:pt idx="0">
                  <c:v>MD State Average Readiness Rate</c:v>
                </c:pt>
              </c:strCache>
            </c:strRef>
          </c:tx>
          <c:spPr>
            <a:ln>
              <a:prstDash val="dash"/>
            </a:ln>
          </c:spPr>
          <c:marker>
            <c:spPr>
              <a:ln>
                <a:prstDash val="dash"/>
              </a:ln>
            </c:spPr>
          </c:marker>
          <c:cat>
            <c:strRef>
              <c:f>'Impact by enrolment'!$A$2:$A$8</c:f>
              <c:strCache>
                <c:ptCount val="7"/>
                <c:pt idx="0">
                  <c:v>SY2015</c:v>
                </c:pt>
                <c:pt idx="1">
                  <c:v>SY2016</c:v>
                </c:pt>
                <c:pt idx="2">
                  <c:v>SY2017</c:v>
                </c:pt>
                <c:pt idx="3">
                  <c:v>SY2018</c:v>
                </c:pt>
                <c:pt idx="4">
                  <c:v>SY2019</c:v>
                </c:pt>
                <c:pt idx="5">
                  <c:v>SY2020</c:v>
                </c:pt>
                <c:pt idx="6">
                  <c:v>SY2022</c:v>
                </c:pt>
              </c:strCache>
            </c:strRef>
          </c:cat>
          <c:val>
            <c:numRef>
              <c:f>'Impact by enrolment'!$F$2:$F$8</c:f>
              <c:numCache>
                <c:formatCode>0.0%</c:formatCode>
                <c:ptCount val="7"/>
                <c:pt idx="0">
                  <c:v>0.47</c:v>
                </c:pt>
                <c:pt idx="1">
                  <c:v>0.45</c:v>
                </c:pt>
                <c:pt idx="2">
                  <c:v>0.43</c:v>
                </c:pt>
                <c:pt idx="3">
                  <c:v>0.45</c:v>
                </c:pt>
                <c:pt idx="4">
                  <c:v>0.47</c:v>
                </c:pt>
                <c:pt idx="5">
                  <c:v>0.47</c:v>
                </c:pt>
                <c:pt idx="6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DA6-4236-9BDE-0E8D02E93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27584"/>
        <c:axId val="148229504"/>
      </c:lineChart>
      <c:catAx>
        <c:axId val="14822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8229504"/>
        <c:crosses val="autoZero"/>
        <c:auto val="1"/>
        <c:lblAlgn val="ctr"/>
        <c:lblOffset val="100"/>
        <c:noMultiLvlLbl val="0"/>
      </c:catAx>
      <c:valAx>
        <c:axId val="148229504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48227584"/>
        <c:crosses val="autoZero"/>
        <c:crossBetween val="between"/>
      </c:valAx>
      <c:spPr>
        <a:ln>
          <a:prstDash val="lgDash"/>
        </a:ln>
      </c:spPr>
    </c:plotArea>
    <c:legend>
      <c:legendPos val="b"/>
      <c:layout>
        <c:manualLayout>
          <c:xMode val="edge"/>
          <c:yMode val="edge"/>
          <c:x val="4.9916557305336832E-2"/>
          <c:y val="0.80857994897293617"/>
          <c:w val="0.92706113298337711"/>
          <c:h val="0.17379882635730878"/>
        </c:manualLayout>
      </c:layout>
      <c:overlay val="0"/>
      <c:txPr>
        <a:bodyPr/>
        <a:lstStyle/>
        <a:p>
          <a:pPr>
            <a:defRPr sz="9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1783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3" tIns="46563" rIns="93153" bIns="4656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02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468" indent="-228234" defTabSz="912937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</a:t>
            </a:r>
            <a:r>
              <a:rPr lang="en-US" dirty="0"/>
              <a:t>SY2015 , SY2016  and SY2020 the KRA was administered to all PGCPS kindergarten students. In SY2017, SY2018 and SY2019, however, a randomly selected sample of the districtwide kindergarten class was administered the assessment. </a:t>
            </a:r>
          </a:p>
          <a:p>
            <a:pPr marL="456468" indent="-228234" defTabSz="912937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School Readiness</a:t>
            </a:r>
            <a:r>
              <a:rPr lang="en-US" dirty="0"/>
              <a:t>: For the purposes of this study, we created a new variable such that Demonstrating Readiness was coded as ‘1’ and Approaching and Emerging Readiness were coded ‘0’. This recoding allows us to compare the school-ready kindergarteners with those who have not yet achieved school readiness.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PGCPS Prekindergarten participation</a:t>
            </a:r>
            <a:r>
              <a:rPr lang="en-US" dirty="0"/>
              <a:t>: Using enrollment files from the year preceding kindergarten entry, we identified kindergarten students who were enrolled in a PGCPS prekindergarten program. An indicator variable was created to denote pre-K enrollment.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Type of Prekindergarten Program</a:t>
            </a:r>
            <a:r>
              <a:rPr lang="en-US" dirty="0"/>
              <a:t>: Using data provided by the Early Childhood Education office, we identified the pre-K programs that provided full- or half-day instruction. We then created an indicator variable to denote the type of pre-K program each student attended.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99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 estimate the impact of PGCPS pre-K participation on school readiness, we used the potential-outcomes estimation framework of the Average Treatment Effect (ATE) model.  In this framework, there is a potential outcome (i.e., readiness for school) with treatment (PGCPS pre-K participation) and the opposite potential outcome without the treatment.  Thus, each student has two potential outcomes: his/her observed outcome and a score for his/her counterfactual or unobserved outcome.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unobserved outcomes for students who participated in PGCPS’ pre-K programs were estimated from observed outcomes of their respective propensity score-matched non-peers that did not participate in any PGCPS pre-K program.  Similarly, the unobserved outcomes for students who did not participate in PGCPS pre-K programs were estimated from the observed outcomes of their respective propensity score-matched peers who participated in PGCPS pre-K programs.  The use of propensity score matching allows us to estimate the counterfactual (e.g. the readiness-for-school outcome for a student in the treatment group had s/he not been treated) by using one or several observations from students who did not participate in a PGCPS pre-K program, but have similar observable characteristics.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observable characteristics of interest are gender, race/ethnicity, age, family income level, disability, and English language proficiency.  We ran separate models of school readiness for each cohort (SY2015-SY2022)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80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2621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impact of the program declined from 7.3 percentage point in school readiness in SY20 to 1.5 percentage points in SY22; an 81% decline. </a:t>
            </a:r>
          </a:p>
          <a:p>
            <a:pPr marL="1312621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PGCPS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school readiness rate declined from 35% in SY20 to 28% in SY22 ( -7%) and the also declined from 47% in SY20 to 40% in SY22 (-7%).</a:t>
            </a:r>
          </a:p>
          <a:p>
            <a:pPr marL="1141171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141171" lvl="2" indent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88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analysis here compares Full-day, Half-Day pre-K attendees and those who were not in PGCPS pre-K programs and as in the previous comparison, we used the potential-outcomes estimation framework of the Average Treatment Effect (ATE) model. This also controls for attendance rate in pre-K for those who attended PGCPS prek programs.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Blue line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plots PGCPS’ actual readiness rate as reported by the state for the last six school years. It is a reflection of the proportion of kindergartens who were enrolled in PGCPS pre-K programs the previous year (overall, as well as full-day and half-day classes). Note that pre-K enrollment has grown over time and the proportion of full-day classes has significantly increased as well.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red line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plots the estimated school readiness rate had PGCPS not have a pre-K program. This demonstrates how worse the rate of readiness would have been in the absence of a pre-K program.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1" i="0" u="none" strike="noStrike" cap="none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green line</a:t>
            </a:r>
            <a:r>
              <a:rPr lang="en-US" sz="1200" b="0" i="0" u="none" strike="noStrike" cap="none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Plots the estimated school readiness rates under a universal pre-K enrollment with full-day classes. This line demonstrates the ceiling of pre-K impact if all classes were full-day and all kindergarten students had attended them.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purple line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plots the estimated school readiness rates under a universal pre-K enrollment with half-day classes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27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34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 SY22 Kindergarten Cohort-  Only 15% attended PGCSP Prekindergarten Programs (About 11% attended Full-Day regular, non-Montessori,  Pre-K programs). In comparison, </a:t>
            </a:r>
            <a:r>
              <a:rPr lang="en-US" sz="1200" b="1" baseline="0" dirty="0" smtClean="0">
                <a:latin typeface="Calibri" panose="020F0502020204030204" pitchFamily="34" charset="0"/>
              </a:rPr>
              <a:t>58% of the SY2020 Kindergarteners had attended pre-K in PGCPS.  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1" u="none" strike="noStrike" cap="none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Pre-K cohort composed</a:t>
            </a:r>
            <a:r>
              <a:rPr lang="en-US" sz="1200" b="1" i="1" u="none" strike="noStrike" cap="none" baseline="0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of students with high odds of not demonstrating readiness for school: </a:t>
            </a:r>
            <a:r>
              <a:rPr lang="en-US" sz="1200" b="1" i="1" u="none" strike="noStrike" cap="none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majority of pre-K enrollees in PGCPS were from low income families, and </a:t>
            </a:r>
            <a:r>
              <a:rPr lang="en-US" sz="1200" b="1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half of who attended PGCPS full-day</a:t>
            </a:r>
            <a:r>
              <a:rPr lang="en-US" sz="1200" b="1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PGCPS pre-K have IEP plans in Kindergarten. </a:t>
            </a:r>
            <a:endParaRPr lang="en-US" sz="1200" b="1" baseline="0" dirty="0" smtClean="0">
              <a:latin typeface="Calibri" panose="020F0502020204030204" pitchFamily="34" charset="0"/>
            </a:endParaRPr>
          </a:p>
          <a:p>
            <a:pPr marL="2286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b="1" dirty="0" smtClean="0"/>
          </a:p>
          <a:p>
            <a:pPr marL="228600" indent="0">
              <a:buFont typeface="Arial" panose="020B0604020202020204" pitchFamily="34" charset="0"/>
              <a:buNone/>
            </a:pP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25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1780312"/>
            <a:ext cx="9143999" cy="2290523"/>
          </a:xfrm>
          <a:prstGeom prst="rect">
            <a:avLst/>
          </a:prstGeom>
          <a:solidFill>
            <a:srgbClr val="00468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6356350"/>
            <a:ext cx="9144000" cy="365125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693384" y="4353078"/>
            <a:ext cx="6079016" cy="142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2" name="Google Shape;22;p2" descr="PGCPS-LOGO-2017-WHITE-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083" y="2451706"/>
            <a:ext cx="1120581" cy="9135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1693384" y="2451706"/>
            <a:ext cx="6306768" cy="11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184536" y="6410630"/>
            <a:ext cx="62524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 GEORGE’S COUNTY PUBLIC SCHOOLS • www.pgcps.org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76283" y="75989"/>
            <a:ext cx="7403126" cy="1074700"/>
          </a:xfrm>
          <a:prstGeom prst="rect">
            <a:avLst/>
          </a:prstGeom>
          <a:noFill/>
          <a:ln w="9525" cap="flat" cmpd="sng">
            <a:solidFill>
              <a:srgbClr val="0046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9" name="Google Shape;29;p3" descr="PGCPS-LOGO-2017-WHITE-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498" y="204606"/>
            <a:ext cx="1014395" cy="82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76283" y="75989"/>
            <a:ext cx="7403126" cy="1074700"/>
          </a:xfrm>
          <a:prstGeom prst="rect">
            <a:avLst/>
          </a:prstGeom>
          <a:noFill/>
          <a:ln w="9525" cap="flat" cmpd="sng">
            <a:solidFill>
              <a:srgbClr val="0046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9" name="Google Shape;39;p5" descr="PGCPS-LOGO-2017-WHITE-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498" y="204606"/>
            <a:ext cx="1014395" cy="82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9144000" cy="365125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237813"/>
          </a:xfrm>
          <a:prstGeom prst="rect">
            <a:avLst/>
          </a:prstGeom>
          <a:solidFill>
            <a:srgbClr val="00468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76283" y="75989"/>
            <a:ext cx="7403126" cy="1074700"/>
          </a:xfrm>
          <a:prstGeom prst="rect">
            <a:avLst/>
          </a:prstGeom>
          <a:noFill/>
          <a:ln w="9525" cap="flat" cmpd="sng">
            <a:solidFill>
              <a:srgbClr val="0046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" name="Google Shape;15;p1" descr="PGCPS-LOGO-2017-WHITE-REV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498" y="204606"/>
            <a:ext cx="1014395" cy="82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184536" y="6410630"/>
            <a:ext cx="62524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 GEORGE’S COUNTY PUBLIC SCHOOLS • www.pgcps.org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85225" y="4353064"/>
            <a:ext cx="4395631" cy="468661"/>
          </a:xfrm>
          <a:prstGeom prst="rect">
            <a:avLst/>
          </a:prstGeom>
          <a:solidFill>
            <a:srgbClr val="2E507A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Division of Accountability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85225" y="4821725"/>
            <a:ext cx="4395631" cy="1395177"/>
          </a:xfrm>
          <a:prstGeom prst="rect">
            <a:avLst/>
          </a:prstGeom>
          <a:noFill/>
          <a:ln w="28575">
            <a:solidFill>
              <a:srgbClr val="2E507A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sym typeface="Arial"/>
              </a:rPr>
              <a:t>Department of Testing, Research and Evaluation</a:t>
            </a:r>
            <a:endParaRPr b="1" dirty="0"/>
          </a:p>
        </p:txBody>
      </p:sp>
      <p:sp>
        <p:nvSpPr>
          <p:cNvPr id="4" name="Google Shape;44;p6"/>
          <p:cNvSpPr txBox="1">
            <a:spLocks/>
          </p:cNvSpPr>
          <p:nvPr/>
        </p:nvSpPr>
        <p:spPr>
          <a:xfrm>
            <a:off x="1673817" y="1847850"/>
            <a:ext cx="7470182" cy="218725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40"/>
            </a:pPr>
            <a:r>
              <a:rPr lang="en-US" dirty="0"/>
              <a:t>Tre</a:t>
            </a:r>
            <a:r>
              <a:rPr lang="en-US" sz="3200" dirty="0"/>
              <a:t>nds in School Readiness and the Effect of PGCPS Prekindergarten Participation, </a:t>
            </a:r>
            <a:r>
              <a:rPr lang="en-US" sz="3200" cap="small" dirty="0" smtClean="0"/>
              <a:t>SY15-SY22 </a:t>
            </a:r>
            <a:endParaRPr lang="en-US" sz="3200" cap="small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10308" y="5133931"/>
            <a:ext cx="3745463" cy="56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1B488C"/>
                </a:solidFill>
                <a:latin typeface="Times New Roman" pitchFamily="18" charset="0"/>
                <a:cs typeface="Times New Roman" pitchFamily="18" charset="0"/>
              </a:rPr>
              <a:t>Dec. 17, 2021</a:t>
            </a:r>
            <a:endParaRPr lang="en-US" altLang="en-US" sz="1600" b="1" dirty="0">
              <a:solidFill>
                <a:srgbClr val="1B488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500" b="1" dirty="0">
                <a:solidFill>
                  <a:srgbClr val="1B488C"/>
                </a:solidFill>
                <a:latin typeface="Times New Roman" pitchFamily="18" charset="0"/>
                <a:cs typeface="Times New Roman" pitchFamily="18" charset="0"/>
              </a:rPr>
              <a:t>Berhane B. Araia, </a:t>
            </a:r>
            <a:r>
              <a:rPr lang="en-US" altLang="en-US" sz="1500" b="1" dirty="0" smtClean="0">
                <a:solidFill>
                  <a:srgbClr val="1B488C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endParaRPr lang="en-US" altLang="en-US" sz="1500" b="1" dirty="0">
              <a:solidFill>
                <a:srgbClr val="1B48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83" y="75989"/>
            <a:ext cx="7403126" cy="1019386"/>
          </a:xfrm>
        </p:spPr>
        <p:txBody>
          <a:bodyPr/>
          <a:lstStyle/>
          <a:p>
            <a: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altLang="en-US" sz="3200" b="1" cap="small" dirty="0">
                <a:latin typeface="Calibri" panose="020F0502020204030204" pitchFamily="34" charset="0"/>
                <a:ea typeface="ＭＳ Ｐゴシック" pitchFamily="34" charset="-128"/>
              </a:rPr>
              <a:t>study Purpose and Scope</a:t>
            </a:r>
            <a: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n-US" altLang="en-US" b="1" cap="small" dirty="0">
                <a:latin typeface="Calibri" panose="020F0502020204030204" pitchFamily="34" charset="0"/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9" y="1255363"/>
            <a:ext cx="9067801" cy="5100987"/>
          </a:xfrm>
        </p:spPr>
        <p:txBody>
          <a:bodyPr/>
          <a:lstStyle/>
          <a:p>
            <a:pPr marL="36576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Extend a previous program impact study conducted by the Research &amp; Evaluation unit, </a:t>
            </a:r>
            <a:r>
              <a:rPr lang="en-US" sz="3000" dirty="0"/>
              <a:t>Trends in School Readiness and the Effect of PGCPS Prekindergarten Participation, 2015 through </a:t>
            </a:r>
            <a:r>
              <a:rPr lang="en-US" sz="3000" dirty="0" smtClean="0"/>
              <a:t>2020, </a:t>
            </a:r>
            <a:r>
              <a:rPr lang="en-US" sz="3000" dirty="0"/>
              <a:t>using data from </a:t>
            </a:r>
            <a:r>
              <a:rPr lang="en-US" sz="3000" dirty="0" smtClean="0"/>
              <a:t>SY2022. </a:t>
            </a:r>
            <a:endParaRPr lang="en-US" sz="3000" dirty="0"/>
          </a:p>
          <a:p>
            <a:pPr marL="36576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900" dirty="0" smtClean="0">
                <a:latin typeface="Calibri" panose="020F0502020204030204" pitchFamily="34" charset="0"/>
              </a:rPr>
              <a:t>Display the </a:t>
            </a:r>
            <a:r>
              <a:rPr lang="en-US" sz="2900" dirty="0">
                <a:latin typeface="Calibri" panose="020F0502020204030204" pitchFamily="34" charset="0"/>
              </a:rPr>
              <a:t>impact of </a:t>
            </a:r>
            <a:r>
              <a:rPr lang="en-US" sz="2900" dirty="0" smtClean="0">
                <a:latin typeface="Calibri" panose="020F0502020204030204" pitchFamily="34" charset="0"/>
              </a:rPr>
              <a:t>PGCPS pre-K participation on school </a:t>
            </a:r>
            <a:r>
              <a:rPr lang="en-US" sz="2900" dirty="0">
                <a:latin typeface="Calibri" panose="020F0502020204030204" pitchFamily="34" charset="0"/>
              </a:rPr>
              <a:t>readiness </a:t>
            </a:r>
            <a:r>
              <a:rPr lang="en-US" sz="2900" dirty="0" smtClean="0">
                <a:latin typeface="Calibri" panose="020F0502020204030204" pitchFamily="34" charset="0"/>
              </a:rPr>
              <a:t>rates from </a:t>
            </a:r>
            <a:r>
              <a:rPr lang="en-US" sz="2900" dirty="0">
                <a:latin typeface="Calibri" panose="020F0502020204030204" pitchFamily="34" charset="0"/>
              </a:rPr>
              <a:t>SY2015 to </a:t>
            </a:r>
            <a:r>
              <a:rPr lang="en-US" sz="2900" dirty="0" smtClean="0">
                <a:latin typeface="Calibri" panose="020F0502020204030204" pitchFamily="34" charset="0"/>
              </a:rPr>
              <a:t>SY2022</a:t>
            </a:r>
            <a:endParaRPr lang="en-US" sz="2900" dirty="0">
              <a:latin typeface="Calibri" panose="020F0502020204030204" pitchFamily="34" charset="0"/>
            </a:endParaRPr>
          </a:p>
          <a:p>
            <a:pPr marL="36576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900" dirty="0" smtClean="0">
                <a:latin typeface="Calibri" panose="020F0502020204030204" pitchFamily="34" charset="0"/>
              </a:rPr>
              <a:t>Compare differences in </a:t>
            </a:r>
            <a:r>
              <a:rPr lang="en-US" sz="2900" dirty="0">
                <a:latin typeface="Calibri" panose="020F0502020204030204" pitchFamily="34" charset="0"/>
              </a:rPr>
              <a:t>the relative impact of PGCPS’ Full-day vs. Half-Day </a:t>
            </a:r>
            <a:r>
              <a:rPr lang="en-US" sz="2900" dirty="0" smtClean="0">
                <a:latin typeface="Calibri" panose="020F0502020204030204" pitchFamily="34" charset="0"/>
              </a:rPr>
              <a:t>pre-K programs on school readiness from SY2015 </a:t>
            </a:r>
            <a:r>
              <a:rPr lang="en-US" sz="2900" dirty="0">
                <a:latin typeface="Calibri" panose="020F0502020204030204" pitchFamily="34" charset="0"/>
              </a:rPr>
              <a:t>to </a:t>
            </a:r>
            <a:r>
              <a:rPr lang="en-US" sz="2900" dirty="0" smtClean="0">
                <a:latin typeface="Calibri" panose="020F0502020204030204" pitchFamily="34" charset="0"/>
              </a:rPr>
              <a:t>SY2022</a:t>
            </a:r>
            <a:endParaRPr lang="en-US" sz="2900" dirty="0">
              <a:latin typeface="Calibri" panose="020F0502020204030204" pitchFamily="34" charset="0"/>
            </a:endParaRPr>
          </a:p>
          <a:p>
            <a:pPr marL="365760">
              <a:spcBef>
                <a:spcPts val="0"/>
              </a:spcBef>
              <a:spcAft>
                <a:spcPts val="300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5989"/>
            <a:ext cx="7507809" cy="1074700"/>
          </a:xfrm>
        </p:spPr>
        <p:txBody>
          <a:bodyPr/>
          <a:lstStyle/>
          <a:p>
            <a:pPr lvl="0" algn="ctr"/>
            <a:r>
              <a:rPr lang="en-US" sz="3200" b="1" cap="small" dirty="0" smtClean="0"/>
              <a:t/>
            </a:r>
            <a:br>
              <a:rPr lang="en-US" sz="3200" b="1" cap="small" dirty="0" smtClean="0"/>
            </a:br>
            <a:r>
              <a:rPr lang="en-US" sz="3200" b="1" cap="small" dirty="0" smtClean="0"/>
              <a:t>Descriptive statistics</a:t>
            </a:r>
            <a:br>
              <a:rPr lang="en-US" sz="3200" b="1" cap="small" dirty="0" smtClean="0"/>
            </a:br>
            <a:r>
              <a:rPr lang="en-US" sz="3200" b="1" dirty="0">
                <a:latin typeface="Calibri" panose="020F0502020204030204" pitchFamily="34" charset="0"/>
              </a:rPr>
              <a:t>Kindergarten Readiness Assessment ( KRA)</a:t>
            </a:r>
            <a:br>
              <a:rPr lang="en-US" sz="3200" b="1" dirty="0">
                <a:latin typeface="Calibri" panose="020F0502020204030204" pitchFamily="34" charset="0"/>
              </a:rPr>
            </a:br>
            <a:endParaRPr lang="en-US" sz="3200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18991"/>
              </p:ext>
            </p:extLst>
          </p:nvPr>
        </p:nvGraphicFramePr>
        <p:xfrm>
          <a:off x="75627" y="1542775"/>
          <a:ext cx="8980960" cy="451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417">
                  <a:extLst>
                    <a:ext uri="{9D8B030D-6E8A-4147-A177-3AD203B41FA5}">
                      <a16:colId xmlns:a16="http://schemas.microsoft.com/office/drawing/2014/main" val="1357810989"/>
                    </a:ext>
                  </a:extLst>
                </a:gridCol>
                <a:gridCol w="968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509">
                  <a:extLst>
                    <a:ext uri="{9D8B030D-6E8A-4147-A177-3AD203B41FA5}">
                      <a16:colId xmlns:a16="http://schemas.microsoft.com/office/drawing/2014/main" val="1648273270"/>
                    </a:ext>
                  </a:extLst>
                </a:gridCol>
              </a:tblGrid>
              <a:tr h="496337">
                <a:tc>
                  <a:txBody>
                    <a:bodyPr/>
                    <a:lstStyle/>
                    <a:p>
                      <a:pPr algn="ctr"/>
                      <a:endParaRPr lang="en-US" sz="1200" b="0" i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SY15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SY16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SY17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</a:rPr>
                        <a:t>SY18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</a:rPr>
                        <a:t>SY19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SY20</a:t>
                      </a:r>
                      <a:endParaRPr lang="en-US" sz="900" b="1" baseline="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latin typeface="+mn-lt"/>
                        </a:rPr>
                        <a:t>SY22</a:t>
                      </a:r>
                      <a:endParaRPr lang="en-US" sz="900" b="1" baseline="0" dirty="0"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16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Number of Students tested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9,689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9,809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1,120 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8,373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64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% Demonstrating Readiness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34.4%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38.3%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34.3%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47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% PGCPS </a:t>
                      </a:r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pre-K </a:t>
                      </a:r>
                      <a:r>
                        <a:rPr lang="en-US" sz="1100" b="1" dirty="0">
                          <a:latin typeface="Calibri" panose="020F0502020204030204" pitchFamily="34" charset="0"/>
                        </a:rPr>
                        <a:t>participants Demonstrating Readiness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050" b="0" dirty="0" smtClean="0">
                          <a:latin typeface="Calibri" panose="020F0502020204030204" pitchFamily="34" charset="0"/>
                        </a:rPr>
                        <a:t>35.0%</a:t>
                      </a:r>
                      <a:endParaRPr lang="en-US" sz="105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403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% PGCPS Full-Day Program attendees Demonstrating Readiness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050" b="0" dirty="0" smtClean="0">
                          <a:latin typeface="Calibri" panose="020F0502020204030204" pitchFamily="34" charset="0"/>
                        </a:rPr>
                        <a:t>45.7%</a:t>
                      </a:r>
                      <a:endParaRPr lang="en-US" sz="105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974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% PGCPS Half-Day Program attendees Demonstrating Readiness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050" dirty="0" smtClean="0">
                          <a:latin typeface="Calibri" panose="020F0502020204030204" pitchFamily="34" charset="0"/>
                        </a:rPr>
                        <a:t>31.8%</a:t>
                      </a:r>
                      <a:endParaRPr lang="en-US" sz="105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755"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Number of Kindergarten students who were enrolled in a PGCPS pre-K program the previous</a:t>
                      </a:r>
                      <a:r>
                        <a:rPr lang="en-US" sz="1100" b="1" baseline="0" dirty="0" smtClean="0">
                          <a:latin typeface="Calibri" panose="020F0502020204030204" pitchFamily="34" charset="0"/>
                        </a:rPr>
                        <a:t> school year 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4,467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4,355  </a:t>
                      </a:r>
                      <a:endParaRPr 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5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4,572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5,743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754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75989"/>
            <a:ext cx="7734300" cy="1074700"/>
          </a:xfrm>
        </p:spPr>
        <p:txBody>
          <a:bodyPr/>
          <a:lstStyle/>
          <a:p>
            <a:pPr algn="ctr"/>
            <a:r>
              <a:rPr lang="en-US" sz="3200" b="1" cap="small" dirty="0" smtClean="0"/>
              <a:t>Impact of PGCPS pre-K program participation</a:t>
            </a:r>
            <a:endParaRPr lang="en-US" sz="32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74587"/>
              </p:ext>
            </p:extLst>
          </p:nvPr>
        </p:nvGraphicFramePr>
        <p:xfrm>
          <a:off x="0" y="1265035"/>
          <a:ext cx="9144000" cy="509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5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5989"/>
            <a:ext cx="7517334" cy="1074700"/>
          </a:xfrm>
        </p:spPr>
        <p:txBody>
          <a:bodyPr/>
          <a:lstStyle/>
          <a:p>
            <a:pPr algn="ctr"/>
            <a:r>
              <a:rPr lang="en-US" b="1" cap="small" dirty="0" smtClean="0"/>
              <a:t> </a:t>
            </a:r>
            <a:r>
              <a:rPr lang="en-US" b="1" cap="small" dirty="0"/>
              <a:t>Key Findings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1284"/>
            <a:ext cx="9144000" cy="5105067"/>
          </a:xfrm>
        </p:spPr>
        <p:txBody>
          <a:bodyPr/>
          <a:lstStyle/>
          <a:p>
            <a:pPr marL="182563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PGCPS pre-K participation is associated with higher rates of kindergarten readiness but SY2022 registered the lowest impact. </a:t>
            </a:r>
          </a:p>
          <a:p>
            <a:pPr marL="639763" lvl="1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From 2015 to 2020, our model estimated that participation in PGCPS pre-K improved school readiness of PGCPS kindergarten students by five to 10 percentage points.</a:t>
            </a:r>
          </a:p>
          <a:p>
            <a:pPr marL="639763" lvl="1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In SY2022, the model estimates that </a:t>
            </a:r>
            <a:r>
              <a:rPr lang="en-US" sz="2200" dirty="0">
                <a:latin typeface="Calibri" panose="020F0502020204030204" pitchFamily="34" charset="0"/>
              </a:rPr>
              <a:t>participation in PGCPS pre-K improved school readiness of PGCPS kindergarten students by </a:t>
            </a:r>
            <a:r>
              <a:rPr lang="en-US" sz="2200" dirty="0" smtClean="0">
                <a:latin typeface="Calibri" panose="020F0502020204030204" pitchFamily="34" charset="0"/>
              </a:rPr>
              <a:t>over </a:t>
            </a:r>
            <a:r>
              <a:rPr lang="en-US" sz="2200" b="1" i="1" dirty="0" smtClean="0">
                <a:latin typeface="Calibri" panose="020F0502020204030204" pitchFamily="34" charset="0"/>
              </a:rPr>
              <a:t>one and half percentage </a:t>
            </a:r>
            <a:r>
              <a:rPr lang="en-US" sz="2200" dirty="0">
                <a:latin typeface="Calibri" panose="020F0502020204030204" pitchFamily="34" charset="0"/>
              </a:rPr>
              <a:t>points.</a:t>
            </a:r>
          </a:p>
          <a:p>
            <a:pPr marL="639763" lvl="1" indent="-182563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Furthermore, it is estimated that </a:t>
            </a:r>
            <a:r>
              <a:rPr lang="en-US" sz="2200" i="1" dirty="0" smtClean="0">
                <a:latin typeface="Calibri" panose="020F0502020204030204" pitchFamily="34" charset="0"/>
              </a:rPr>
              <a:t>universal pre-K enrollment </a:t>
            </a:r>
            <a:r>
              <a:rPr lang="en-US" sz="2200" dirty="0" smtClean="0">
                <a:latin typeface="Calibri" panose="020F0502020204030204" pitchFamily="34" charset="0"/>
              </a:rPr>
              <a:t>would add an additional 13 percentage points to the school readiness rates for the SY22 cohort included in this analysis. 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989"/>
            <a:ext cx="7767828" cy="1074700"/>
          </a:xfrm>
        </p:spPr>
        <p:txBody>
          <a:bodyPr/>
          <a:lstStyle/>
          <a:p>
            <a:pPr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kern="1200" cap="all" dirty="0" smtClean="0">
                <a:solidFill>
                  <a:schemeClr val="bg1"/>
                </a:solidFill>
              </a:rPr>
              <a:t>Pre-k </a:t>
            </a:r>
            <a:r>
              <a:rPr lang="en-US" sz="2400" b="1" kern="1200" cap="all" dirty="0">
                <a:solidFill>
                  <a:schemeClr val="bg1"/>
                </a:solidFill>
              </a:rPr>
              <a:t>Impact Under Universal enrollment and Full vs Half-Day class Scenarios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834853"/>
              </p:ext>
            </p:extLst>
          </p:nvPr>
        </p:nvGraphicFramePr>
        <p:xfrm>
          <a:off x="0" y="1292534"/>
          <a:ext cx="9144000" cy="494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1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cap="small" dirty="0"/>
              <a:t>Key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349829"/>
            <a:ext cx="8994648" cy="4920342"/>
          </a:xfrm>
        </p:spPr>
        <p:txBody>
          <a:bodyPr/>
          <a:lstStyle/>
          <a:p>
            <a:r>
              <a:rPr lang="en-US" sz="3000" b="1" dirty="0" smtClean="0"/>
              <a:t>Under the scenario of universal pre-K enrollment, making all pre-K classes full-day would increase the school readiness rate of Kindergarteners </a:t>
            </a:r>
          </a:p>
          <a:p>
            <a:pPr lvl="1"/>
            <a:r>
              <a:rPr lang="en-US" sz="2400" dirty="0" smtClean="0"/>
              <a:t>Had all students attended full-day pre-K classes, PGCPS school readiness rate would have been above the MD state rate for SY22  kindergarten cohorts. </a:t>
            </a:r>
          </a:p>
          <a:p>
            <a:pPr lvl="1"/>
            <a:r>
              <a:rPr lang="en-US" sz="2400" dirty="0" smtClean="0"/>
              <a:t>Had all students attended half-day pre-K classes, </a:t>
            </a:r>
            <a:r>
              <a:rPr lang="en-US" sz="2400" dirty="0"/>
              <a:t>PGCPS school readiness rate would </a:t>
            </a:r>
            <a:r>
              <a:rPr lang="en-US" sz="2400" dirty="0" smtClean="0"/>
              <a:t>not have significantly increased the school readiness of kindergarteners.</a:t>
            </a:r>
            <a:endParaRPr lang="en-US" sz="3000" b="1" dirty="0"/>
          </a:p>
          <a:p>
            <a:pPr marL="25400" indent="0">
              <a:buNone/>
            </a:pP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cap="all" dirty="0" smtClean="0"/>
              <a:t>Conclusion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691296"/>
            <a:ext cx="9144000" cy="4665054"/>
          </a:xfrm>
        </p:spPr>
        <p:txBody>
          <a:bodyPr/>
          <a:lstStyle/>
          <a:p>
            <a:r>
              <a:rPr lang="en-US" dirty="0" smtClean="0"/>
              <a:t>The changes in the program impact of PGCPS pre-K program should be interpreted</a:t>
            </a:r>
            <a:r>
              <a:rPr lang="en-US" dirty="0"/>
              <a:t> in the context of 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sharp decline of pre-K enrollment for the SY22 Kindergarten cohort. </a:t>
            </a:r>
          </a:p>
          <a:p>
            <a:pPr lvl="1"/>
            <a:r>
              <a:rPr lang="en-US" sz="2400" dirty="0" smtClean="0"/>
              <a:t>decline of state readiness rate for MD from SY20 to SY22 by seven </a:t>
            </a:r>
            <a:r>
              <a:rPr lang="en-US" sz="2400" dirty="0">
                <a:latin typeface="Calibri" panose="020F0502020204030204" pitchFamily="34" charset="0"/>
              </a:rPr>
              <a:t>percentage </a:t>
            </a:r>
            <a:r>
              <a:rPr lang="en-US" sz="2400" dirty="0" smtClean="0">
                <a:latin typeface="Calibri" panose="020F0502020204030204" pitchFamily="34" charset="0"/>
              </a:rPr>
              <a:t>points.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the socio-demographic composition of the SY21 pre-K cohort.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For further breakdown of the pre-K impact on the SY22 kindergarten cohort, see </a:t>
            </a:r>
            <a:r>
              <a:rPr lang="en-US" sz="2800" dirty="0">
                <a:latin typeface="Calibri" panose="020F0502020204030204" pitchFamily="34" charset="0"/>
              </a:rPr>
              <a:t>second presentation “KRA School Readiness </a:t>
            </a:r>
            <a:r>
              <a:rPr lang="en-US" sz="2800" dirty="0" smtClean="0">
                <a:latin typeface="Calibri" panose="020F0502020204030204" pitchFamily="34" charset="0"/>
              </a:rPr>
              <a:t>Presentation.SY2022”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00149"/>
            <a:ext cx="9144000" cy="5619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540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1314</Words>
  <Application>Microsoft Office PowerPoint</Application>
  <PresentationFormat>On-screen Show (4:3)</PresentationFormat>
  <Paragraphs>132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MS PGothic</vt:lpstr>
      <vt:lpstr>MS PGothic</vt:lpstr>
      <vt:lpstr>Arial</vt:lpstr>
      <vt:lpstr>Times New Roman</vt:lpstr>
      <vt:lpstr>Default Theme</vt:lpstr>
      <vt:lpstr>Division of Accountability</vt:lpstr>
      <vt:lpstr> study Purpose and Scope </vt:lpstr>
      <vt:lpstr> Descriptive statistics Kindergarten Readiness Assessment ( KRA) </vt:lpstr>
      <vt:lpstr>Impact of PGCPS pre-K program participation</vt:lpstr>
      <vt:lpstr> Key Findings </vt:lpstr>
      <vt:lpstr>Pre-k Impact Under Universal enrollment and Full vs Half-Day class Scenarios </vt:lpstr>
      <vt:lpstr>Key Findings</vt:lpstr>
      <vt:lpstr>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Accountability</dc:title>
  <dc:creator>B Araia</dc:creator>
  <cp:lastModifiedBy>Berhane Araia</cp:lastModifiedBy>
  <cp:revision>231</cp:revision>
  <cp:lastPrinted>2020-03-05T15:07:58Z</cp:lastPrinted>
  <dcterms:modified xsi:type="dcterms:W3CDTF">2021-12-17T16:47:27Z</dcterms:modified>
</cp:coreProperties>
</file>